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6858000" cx="12192000"/>
  <p:notesSz cx="6858000" cy="9144000"/>
  <p:embeddedFontLst>
    <p:embeddedFont>
      <p:font typeface="Nunito SemiBold"/>
      <p:regular r:id="rId21"/>
      <p:bold r:id="rId22"/>
      <p:italic r:id="rId23"/>
      <p:boldItalic r:id="rId24"/>
    </p:embeddedFont>
    <p:embeddedFont>
      <p:font typeface="Nuni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NunitoSemiBold-bold.fntdata"/><Relationship Id="rId21" Type="http://schemas.openxmlformats.org/officeDocument/2006/relationships/font" Target="fonts/NunitoSemiBold-regular.fntdata"/><Relationship Id="rId24" Type="http://schemas.openxmlformats.org/officeDocument/2006/relationships/font" Target="fonts/NunitoSemiBold-boldItalic.fntdata"/><Relationship Id="rId23" Type="http://schemas.openxmlformats.org/officeDocument/2006/relationships/font" Target="fonts/NunitoSemi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Nunito-bold.fntdata"/><Relationship Id="rId25" Type="http://schemas.openxmlformats.org/officeDocument/2006/relationships/font" Target="fonts/Nunito-regular.fntdata"/><Relationship Id="rId28" Type="http://schemas.openxmlformats.org/officeDocument/2006/relationships/font" Target="fonts/Nunito-boldItalic.fntdata"/><Relationship Id="rId27" Type="http://schemas.openxmlformats.org/officeDocument/2006/relationships/font" Target="fonts/Nunito-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6e0edd3708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6e0edd3708_0_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0" name="Google Shape;240;g6e0edd3708_0_6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6e0edd3708_0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6e0edd3708_0_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8" name="Google Shape;248;g6e0edd3708_0_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6e0edd3708_0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6e0edd3708_0_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6" name="Google Shape;256;g6e0edd3708_0_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818c811c23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818c811c23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4" name="Google Shape;264;g818c811c23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818c811c23_1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818c811c23_1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2" name="Google Shape;272;g818c811c23_1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9" name="Google Shape;27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510bc73b36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510bc73b36_0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7" name="Google Shape;287;g510bc73b36_0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8" name="Google Shape;16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3" name="Google Shape;17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6e0edd3708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6e0edd3708_0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3" name="Google Shape;183;g6e0edd3708_0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6e0edd3708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6e0edd3708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5" name="Google Shape;195;g6e0edd3708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6e0edd3708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6e0edd3708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3" name="Google Shape;203;g6e0edd3708_0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6e0edd3708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6e0edd3708_0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4" name="Google Shape;214;g6e0edd3708_0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6e0edd3708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6e0edd3708_0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2" name="Google Shape;222;g6e0edd3708_0_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6e0edd3708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6e0edd3708_0_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1" name="Google Shape;231;g6e0edd3708_0_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14.png"/><Relationship Id="rId6"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8.png"/><Relationship Id="rId4" Type="http://schemas.openxmlformats.org/officeDocument/2006/relationships/image" Target="../media/image14.png"/><Relationship Id="rId5"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6.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2019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3.png"/><Relationship Id="rId4" Type="http://schemas.openxmlformats.org/officeDocument/2006/relationships/image" Target="../media/image27.png"/><Relationship Id="rId5" Type="http://schemas.openxmlformats.org/officeDocument/2006/relationships/image" Target="../media/image23.png"/><Relationship Id="rId6"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9.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Fatigue management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Cont,</a:t>
            </a:r>
            <a:endParaRPr/>
          </a:p>
        </p:txBody>
      </p:sp>
      <p:sp>
        <p:nvSpPr>
          <p:cNvPr id="243" name="Google Shape;243;p28"/>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406400" lvl="0" marL="457200" rtl="0" algn="l">
              <a:lnSpc>
                <a:spcPct val="115000"/>
              </a:lnSpc>
              <a:spcBef>
                <a:spcPts val="700"/>
              </a:spcBef>
              <a:spcAft>
                <a:spcPts val="0"/>
              </a:spcAft>
              <a:buClr>
                <a:srgbClr val="000000"/>
              </a:buClr>
              <a:buSzPts val="2800"/>
              <a:buChar char="●"/>
            </a:pPr>
            <a:r>
              <a:rPr lang="en-US">
                <a:solidFill>
                  <a:srgbClr val="000000"/>
                </a:solidFill>
              </a:rPr>
              <a:t>People who have to work at night have trouble adjusting their body clocks no matter how much sleep you get before hand, you will feel sleepy during 1- </a:t>
            </a:r>
            <a:r>
              <a:rPr lang="en-US">
                <a:solidFill>
                  <a:srgbClr val="000000"/>
                </a:solidFill>
              </a:rPr>
              <a:t>6am</a:t>
            </a:r>
            <a:r>
              <a:rPr lang="en-US">
                <a:solidFill>
                  <a:srgbClr val="000000"/>
                </a:solidFill>
              </a:rPr>
              <a:t> period.</a:t>
            </a:r>
            <a:endParaRPr>
              <a:solidFill>
                <a:srgbClr val="000000"/>
              </a:solidFill>
            </a:endParaRPr>
          </a:p>
          <a:p>
            <a:pPr indent="-406400" lvl="0" marL="457200" rtl="0" algn="l">
              <a:lnSpc>
                <a:spcPct val="115000"/>
              </a:lnSpc>
              <a:spcBef>
                <a:spcPts val="0"/>
              </a:spcBef>
              <a:spcAft>
                <a:spcPts val="0"/>
              </a:spcAft>
              <a:buClr>
                <a:srgbClr val="000000"/>
              </a:buClr>
              <a:buSzPts val="2800"/>
              <a:buChar char="●"/>
            </a:pPr>
            <a:r>
              <a:rPr lang="en-US">
                <a:solidFill>
                  <a:srgbClr val="000000"/>
                </a:solidFill>
              </a:rPr>
              <a:t>1- 6 am is the critical time</a:t>
            </a:r>
            <a:endParaRPr>
              <a:solidFill>
                <a:srgbClr val="000000"/>
              </a:solidFill>
            </a:endParaRPr>
          </a:p>
          <a:p>
            <a:pPr indent="-406400" lvl="0" marL="457200" rtl="0" algn="l">
              <a:lnSpc>
                <a:spcPct val="115000"/>
              </a:lnSpc>
              <a:spcBef>
                <a:spcPts val="0"/>
              </a:spcBef>
              <a:spcAft>
                <a:spcPts val="0"/>
              </a:spcAft>
              <a:buClr>
                <a:srgbClr val="000000"/>
              </a:buClr>
              <a:buSzPts val="2800"/>
              <a:buChar char="●"/>
            </a:pPr>
            <a:r>
              <a:rPr lang="en-US">
                <a:solidFill>
                  <a:srgbClr val="000000"/>
                </a:solidFill>
              </a:rPr>
              <a:t>Even if you consider yourself to be a night “owl” “kiwugulu- kiganda” you </a:t>
            </a:r>
            <a:r>
              <a:rPr lang="en-US">
                <a:solidFill>
                  <a:srgbClr val="000000"/>
                </a:solidFill>
              </a:rPr>
              <a:t>can't</a:t>
            </a:r>
            <a:r>
              <a:rPr lang="en-US">
                <a:solidFill>
                  <a:srgbClr val="000000"/>
                </a:solidFill>
              </a:rPr>
              <a:t> change your body clock to become a totally night person. You </a:t>
            </a:r>
            <a:r>
              <a:rPr lang="en-US">
                <a:solidFill>
                  <a:srgbClr val="000000"/>
                </a:solidFill>
              </a:rPr>
              <a:t>can't</a:t>
            </a:r>
            <a:r>
              <a:rPr lang="en-US">
                <a:solidFill>
                  <a:srgbClr val="000000"/>
                </a:solidFill>
              </a:rPr>
              <a:t> reverse your body clock</a:t>
            </a:r>
            <a:endParaRPr>
              <a:solidFill>
                <a:srgbClr val="000000"/>
              </a:solidFill>
            </a:endParaRPr>
          </a:p>
          <a:p>
            <a:pPr indent="0" lvl="0" marL="457200" rtl="0" algn="l">
              <a:lnSpc>
                <a:spcPct val="115000"/>
              </a:lnSpc>
              <a:spcBef>
                <a:spcPts val="700"/>
              </a:spcBef>
              <a:spcAft>
                <a:spcPts val="0"/>
              </a:spcAft>
              <a:buNone/>
            </a:pPr>
            <a:r>
              <a:t/>
            </a:r>
            <a:endParaRPr>
              <a:solidFill>
                <a:srgbClr val="002060"/>
              </a:solidFill>
            </a:endParaRPr>
          </a:p>
          <a:p>
            <a:pPr indent="0" lvl="0" marL="0" rtl="0" algn="l">
              <a:spcBef>
                <a:spcPts val="1000"/>
              </a:spcBef>
              <a:spcAft>
                <a:spcPts val="0"/>
              </a:spcAft>
              <a:buNone/>
            </a:pPr>
            <a:r>
              <a:t/>
            </a:r>
            <a:endParaRPr/>
          </a:p>
        </p:txBody>
      </p:sp>
      <p:sp>
        <p:nvSpPr>
          <p:cNvPr id="244" name="Google Shape;244;p2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9"/>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Sleep factor</a:t>
            </a:r>
            <a:endParaRPr/>
          </a:p>
        </p:txBody>
      </p:sp>
      <p:sp>
        <p:nvSpPr>
          <p:cNvPr id="251" name="Google Shape;251;p29"/>
          <p:cNvSpPr txBox="1"/>
          <p:nvPr>
            <p:ph idx="1" type="subTitle"/>
          </p:nvPr>
        </p:nvSpPr>
        <p:spPr>
          <a:xfrm>
            <a:off x="458725" y="956850"/>
            <a:ext cx="11274600" cy="5227500"/>
          </a:xfrm>
          <a:prstGeom prst="rect">
            <a:avLst/>
          </a:prstGeom>
        </p:spPr>
        <p:txBody>
          <a:bodyPr anchorCtr="0" anchor="t" bIns="45700" lIns="91425" spcFirstLastPara="1" rIns="91425" wrap="square" tIns="45700">
            <a:noAutofit/>
          </a:bodyPr>
          <a:lstStyle/>
          <a:p>
            <a:pPr indent="-381000" lvl="0" marL="457200" rtl="0" algn="l">
              <a:lnSpc>
                <a:spcPct val="115000"/>
              </a:lnSpc>
              <a:spcBef>
                <a:spcPts val="700"/>
              </a:spcBef>
              <a:spcAft>
                <a:spcPts val="0"/>
              </a:spcAft>
              <a:buClr>
                <a:srgbClr val="000000"/>
              </a:buClr>
              <a:buSzPts val="2400"/>
              <a:buFont typeface="Nunito"/>
              <a:buChar char="●"/>
            </a:pPr>
            <a:r>
              <a:rPr lang="en-US" sz="2400">
                <a:solidFill>
                  <a:srgbClr val="000000"/>
                </a:solidFill>
              </a:rPr>
              <a:t>There is only one cure to fatigue..Its sleep</a:t>
            </a:r>
            <a:endParaRPr sz="2400">
              <a:solidFill>
                <a:srgbClr val="000000"/>
              </a:solidFill>
            </a:endParaRPr>
          </a:p>
          <a:p>
            <a:pPr indent="-381000" lvl="0" marL="457200" rtl="0" algn="l">
              <a:lnSpc>
                <a:spcPct val="115000"/>
              </a:lnSpc>
              <a:spcBef>
                <a:spcPts val="0"/>
              </a:spcBef>
              <a:spcAft>
                <a:spcPts val="0"/>
              </a:spcAft>
              <a:buClr>
                <a:srgbClr val="000000"/>
              </a:buClr>
              <a:buSzPts val="2400"/>
              <a:buFont typeface="Nunito"/>
              <a:buChar char="●"/>
            </a:pPr>
            <a:r>
              <a:rPr lang="en-US" sz="2400">
                <a:solidFill>
                  <a:srgbClr val="000000"/>
                </a:solidFill>
              </a:rPr>
              <a:t>7-7.5 hrs is considered an average</a:t>
            </a:r>
            <a:endParaRPr sz="2400">
              <a:solidFill>
                <a:srgbClr val="000000"/>
              </a:solidFill>
            </a:endParaRPr>
          </a:p>
          <a:p>
            <a:pPr indent="-381000" lvl="0" marL="457200" rtl="0" algn="l">
              <a:lnSpc>
                <a:spcPct val="115000"/>
              </a:lnSpc>
              <a:spcBef>
                <a:spcPts val="0"/>
              </a:spcBef>
              <a:spcAft>
                <a:spcPts val="0"/>
              </a:spcAft>
              <a:buClr>
                <a:srgbClr val="000000"/>
              </a:buClr>
              <a:buSzPts val="2400"/>
              <a:buFont typeface="Nunito"/>
              <a:buChar char="●"/>
            </a:pPr>
            <a:r>
              <a:rPr lang="en-US" sz="2400">
                <a:solidFill>
                  <a:srgbClr val="000000"/>
                </a:solidFill>
              </a:rPr>
              <a:t>“ but remember no matter what the job pressure, your job not </a:t>
            </a:r>
            <a:r>
              <a:rPr lang="en-US" sz="2400">
                <a:solidFill>
                  <a:srgbClr val="000000"/>
                </a:solidFill>
              </a:rPr>
              <a:t>worth</a:t>
            </a:r>
            <a:r>
              <a:rPr lang="en-US" sz="2400">
                <a:solidFill>
                  <a:srgbClr val="000000"/>
                </a:solidFill>
              </a:rPr>
              <a:t> dying for and your family really </a:t>
            </a:r>
            <a:r>
              <a:rPr lang="en-US" sz="2400">
                <a:solidFill>
                  <a:srgbClr val="000000"/>
                </a:solidFill>
              </a:rPr>
              <a:t>can't</a:t>
            </a:r>
            <a:r>
              <a:rPr lang="en-US" sz="2400">
                <a:solidFill>
                  <a:srgbClr val="000000"/>
                </a:solidFill>
              </a:rPr>
              <a:t> do without you</a:t>
            </a:r>
            <a:endParaRPr sz="2400">
              <a:solidFill>
                <a:srgbClr val="000000"/>
              </a:solidFill>
            </a:endParaRPr>
          </a:p>
          <a:p>
            <a:pPr indent="-381000" lvl="0" marL="457200" rtl="0" algn="l">
              <a:lnSpc>
                <a:spcPct val="115000"/>
              </a:lnSpc>
              <a:spcBef>
                <a:spcPts val="0"/>
              </a:spcBef>
              <a:spcAft>
                <a:spcPts val="0"/>
              </a:spcAft>
              <a:buClr>
                <a:srgbClr val="000000"/>
              </a:buClr>
              <a:buSzPts val="2400"/>
              <a:buFont typeface="Nunito"/>
              <a:buChar char="●"/>
            </a:pPr>
            <a:r>
              <a:rPr lang="en-US" sz="2400">
                <a:solidFill>
                  <a:srgbClr val="000000"/>
                </a:solidFill>
              </a:rPr>
              <a:t>Taking a nap can compensate for those nights. But remember naps are not substitute for 7 hours of continuous sleep at night</a:t>
            </a:r>
            <a:endParaRPr sz="2400">
              <a:solidFill>
                <a:srgbClr val="000000"/>
              </a:solidFill>
            </a:endParaRPr>
          </a:p>
          <a:p>
            <a:pPr indent="-381000" lvl="0" marL="457200" rtl="0" algn="l">
              <a:lnSpc>
                <a:spcPct val="115000"/>
              </a:lnSpc>
              <a:spcBef>
                <a:spcPts val="0"/>
              </a:spcBef>
              <a:spcAft>
                <a:spcPts val="0"/>
              </a:spcAft>
              <a:buClr>
                <a:srgbClr val="000000"/>
              </a:buClr>
              <a:buSzPts val="2400"/>
              <a:buFont typeface="Nunito"/>
              <a:buChar char="●"/>
            </a:pPr>
            <a:r>
              <a:rPr lang="en-US" sz="2400">
                <a:solidFill>
                  <a:srgbClr val="000000"/>
                </a:solidFill>
              </a:rPr>
              <a:t>Sleep debt is like a bank loan; you have to pay it back</a:t>
            </a:r>
            <a:endParaRPr sz="2400">
              <a:solidFill>
                <a:srgbClr val="000000"/>
              </a:solidFill>
            </a:endParaRPr>
          </a:p>
          <a:p>
            <a:pPr indent="-381000" lvl="0" marL="457200" rtl="0" algn="l">
              <a:lnSpc>
                <a:spcPct val="115000"/>
              </a:lnSpc>
              <a:spcBef>
                <a:spcPts val="0"/>
              </a:spcBef>
              <a:spcAft>
                <a:spcPts val="0"/>
              </a:spcAft>
              <a:buClr>
                <a:srgbClr val="000000"/>
              </a:buClr>
              <a:buSzPts val="2400"/>
              <a:buFont typeface="Nunito"/>
              <a:buChar char="●"/>
            </a:pPr>
            <a:r>
              <a:rPr lang="en-US" sz="2400">
                <a:solidFill>
                  <a:srgbClr val="000000"/>
                </a:solidFill>
              </a:rPr>
              <a:t>It's</a:t>
            </a:r>
            <a:r>
              <a:rPr lang="en-US" sz="2400">
                <a:solidFill>
                  <a:srgbClr val="000000"/>
                </a:solidFill>
              </a:rPr>
              <a:t> not good taking sleep tablets</a:t>
            </a:r>
            <a:endParaRPr sz="2400">
              <a:solidFill>
                <a:srgbClr val="000000"/>
              </a:solidFill>
            </a:endParaRPr>
          </a:p>
          <a:p>
            <a:pPr indent="-381000" lvl="0" marL="457200" rtl="0" algn="l">
              <a:lnSpc>
                <a:spcPct val="115000"/>
              </a:lnSpc>
              <a:spcBef>
                <a:spcPts val="0"/>
              </a:spcBef>
              <a:spcAft>
                <a:spcPts val="0"/>
              </a:spcAft>
              <a:buClr>
                <a:srgbClr val="000000"/>
              </a:buClr>
              <a:buSzPts val="2400"/>
              <a:buFont typeface="Nunito"/>
              <a:buChar char="●"/>
            </a:pPr>
            <a:r>
              <a:rPr lang="en-US" sz="2400">
                <a:solidFill>
                  <a:srgbClr val="000000"/>
                </a:solidFill>
              </a:rPr>
              <a:t>Medical sleep problem; 10% of employees have treatable medical conditions…consult your Dr.</a:t>
            </a:r>
            <a:endParaRPr sz="2400"/>
          </a:p>
          <a:p>
            <a:pPr indent="-381000" lvl="0" marL="457200" rtl="0" algn="l">
              <a:lnSpc>
                <a:spcPct val="115000"/>
              </a:lnSpc>
              <a:spcBef>
                <a:spcPts val="0"/>
              </a:spcBef>
              <a:spcAft>
                <a:spcPts val="0"/>
              </a:spcAft>
              <a:buClr>
                <a:srgbClr val="000000"/>
              </a:buClr>
              <a:buSzPts val="2400"/>
              <a:buFont typeface="Calibri"/>
              <a:buChar char="●"/>
            </a:pPr>
            <a:r>
              <a:rPr lang="en-US" sz="2400">
                <a:solidFill>
                  <a:srgbClr val="000000"/>
                </a:solidFill>
              </a:rPr>
              <a:t>Narcolepsy- falling </a:t>
            </a:r>
            <a:r>
              <a:rPr lang="en-US" sz="2400">
                <a:solidFill>
                  <a:srgbClr val="000000"/>
                </a:solidFill>
              </a:rPr>
              <a:t>asleep</a:t>
            </a:r>
            <a:r>
              <a:rPr lang="en-US" sz="2400">
                <a:solidFill>
                  <a:srgbClr val="000000"/>
                </a:solidFill>
              </a:rPr>
              <a:t> during the day without obvious sleeping problem at </a:t>
            </a:r>
            <a:r>
              <a:rPr lang="en-US" sz="2400">
                <a:solidFill>
                  <a:srgbClr val="000000"/>
                </a:solidFill>
                <a:latin typeface="Calibri"/>
                <a:ea typeface="Calibri"/>
                <a:cs typeface="Calibri"/>
                <a:sym typeface="Calibri"/>
              </a:rPr>
              <a:t>night</a:t>
            </a:r>
            <a:endParaRPr sz="2400">
              <a:solidFill>
                <a:srgbClr val="000000"/>
              </a:solidFill>
              <a:latin typeface="Calibri"/>
              <a:ea typeface="Calibri"/>
              <a:cs typeface="Calibri"/>
              <a:sym typeface="Calibri"/>
            </a:endParaRPr>
          </a:p>
          <a:p>
            <a:pPr indent="0" lvl="0" marL="457200" rtl="0" algn="l">
              <a:lnSpc>
                <a:spcPct val="115000"/>
              </a:lnSpc>
              <a:spcBef>
                <a:spcPts val="800"/>
              </a:spcBef>
              <a:spcAft>
                <a:spcPts val="0"/>
              </a:spcAft>
              <a:buNone/>
            </a:pPr>
            <a:r>
              <a:t/>
            </a:r>
            <a:endParaRPr sz="2400">
              <a:solidFill>
                <a:srgbClr val="000000"/>
              </a:solidFill>
              <a:latin typeface="Calibri"/>
              <a:ea typeface="Calibri"/>
              <a:cs typeface="Calibri"/>
              <a:sym typeface="Calibri"/>
            </a:endParaRPr>
          </a:p>
          <a:p>
            <a:pPr indent="0" lvl="0" marL="457200" rtl="0" algn="l">
              <a:lnSpc>
                <a:spcPct val="115000"/>
              </a:lnSpc>
              <a:spcBef>
                <a:spcPts val="700"/>
              </a:spcBef>
              <a:spcAft>
                <a:spcPts val="0"/>
              </a:spcAft>
              <a:buNone/>
            </a:pPr>
            <a:r>
              <a:t/>
            </a:r>
            <a:endParaRPr>
              <a:latin typeface="Calibri"/>
              <a:ea typeface="Calibri"/>
              <a:cs typeface="Calibri"/>
              <a:sym typeface="Calibri"/>
            </a:endParaRPr>
          </a:p>
          <a:p>
            <a:pPr indent="0" lvl="0" marL="0" rtl="0" algn="l">
              <a:spcBef>
                <a:spcPts val="1000"/>
              </a:spcBef>
              <a:spcAft>
                <a:spcPts val="0"/>
              </a:spcAft>
              <a:buNone/>
            </a:pPr>
            <a:r>
              <a:t/>
            </a:r>
            <a:endParaRPr/>
          </a:p>
        </p:txBody>
      </p:sp>
      <p:sp>
        <p:nvSpPr>
          <p:cNvPr id="252" name="Google Shape;252;p2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Ways of reducing fatigue</a:t>
            </a:r>
            <a:endParaRPr/>
          </a:p>
        </p:txBody>
      </p:sp>
      <p:sp>
        <p:nvSpPr>
          <p:cNvPr id="259" name="Google Shape;259;p30"/>
          <p:cNvSpPr txBox="1"/>
          <p:nvPr>
            <p:ph idx="1" type="subTitle"/>
          </p:nvPr>
        </p:nvSpPr>
        <p:spPr>
          <a:xfrm>
            <a:off x="458699" y="1276245"/>
            <a:ext cx="11274600" cy="4851900"/>
          </a:xfrm>
          <a:prstGeom prst="rect">
            <a:avLst/>
          </a:prstGeom>
        </p:spPr>
        <p:txBody>
          <a:bodyPr anchorCtr="0" anchor="t" bIns="45700" lIns="91425" spcFirstLastPara="1" rIns="91425" wrap="square" tIns="45700">
            <a:noAutofit/>
          </a:bodyPr>
          <a:lstStyle/>
          <a:p>
            <a:pPr indent="-342900" lvl="0" marL="457200" rtl="0" algn="l">
              <a:lnSpc>
                <a:spcPct val="115000"/>
              </a:lnSpc>
              <a:spcBef>
                <a:spcPts val="700"/>
              </a:spcBef>
              <a:spcAft>
                <a:spcPts val="0"/>
              </a:spcAft>
              <a:buClr>
                <a:srgbClr val="000000"/>
              </a:buClr>
              <a:buSzPts val="1800"/>
              <a:buFont typeface="Nunito"/>
              <a:buChar char="●"/>
            </a:pPr>
            <a:r>
              <a:rPr lang="en-US" sz="1800">
                <a:solidFill>
                  <a:srgbClr val="000000"/>
                </a:solidFill>
              </a:rPr>
              <a:t>Listen to the tick of your body clock</a:t>
            </a:r>
            <a:endParaRPr sz="1800">
              <a:solidFill>
                <a:srgbClr val="000000"/>
              </a:solidFill>
            </a:endParaRPr>
          </a:p>
          <a:p>
            <a:pPr indent="-342900" lvl="0" marL="457200" rtl="0" algn="l">
              <a:lnSpc>
                <a:spcPct val="115000"/>
              </a:lnSpc>
              <a:spcBef>
                <a:spcPts val="0"/>
              </a:spcBef>
              <a:spcAft>
                <a:spcPts val="0"/>
              </a:spcAft>
              <a:buClr>
                <a:srgbClr val="000000"/>
              </a:buClr>
              <a:buSzPts val="1800"/>
              <a:buFont typeface="Nunito"/>
              <a:buChar char="●"/>
            </a:pPr>
            <a:r>
              <a:rPr lang="en-US" sz="1800">
                <a:solidFill>
                  <a:srgbClr val="000000"/>
                </a:solidFill>
              </a:rPr>
              <a:t>Don’t mess around with your body clock</a:t>
            </a:r>
            <a:endParaRPr sz="1800">
              <a:solidFill>
                <a:srgbClr val="000000"/>
              </a:solidFill>
            </a:endParaRPr>
          </a:p>
          <a:p>
            <a:pPr indent="-342900" lvl="0" marL="457200" rtl="0" algn="l">
              <a:lnSpc>
                <a:spcPct val="115000"/>
              </a:lnSpc>
              <a:spcBef>
                <a:spcPts val="0"/>
              </a:spcBef>
              <a:spcAft>
                <a:spcPts val="0"/>
              </a:spcAft>
              <a:buClr>
                <a:srgbClr val="000000"/>
              </a:buClr>
              <a:buSzPts val="1800"/>
              <a:buFont typeface="Nunito"/>
              <a:buChar char="●"/>
            </a:pPr>
            <a:r>
              <a:rPr lang="en-US" sz="1800">
                <a:solidFill>
                  <a:srgbClr val="000000"/>
                </a:solidFill>
              </a:rPr>
              <a:t>Get rid of your sleep debt</a:t>
            </a:r>
            <a:endParaRPr sz="1800">
              <a:solidFill>
                <a:srgbClr val="000000"/>
              </a:solidFill>
            </a:endParaRPr>
          </a:p>
          <a:p>
            <a:pPr indent="-342900" lvl="0" marL="457200" rtl="0" algn="l">
              <a:lnSpc>
                <a:spcPct val="115000"/>
              </a:lnSpc>
              <a:spcBef>
                <a:spcPts val="0"/>
              </a:spcBef>
              <a:spcAft>
                <a:spcPts val="0"/>
              </a:spcAft>
              <a:buClr>
                <a:srgbClr val="000000"/>
              </a:buClr>
              <a:buSzPts val="1800"/>
              <a:buFont typeface="Nunito"/>
              <a:buChar char="●"/>
            </a:pPr>
            <a:r>
              <a:rPr lang="en-US" sz="1800">
                <a:solidFill>
                  <a:srgbClr val="000000"/>
                </a:solidFill>
              </a:rPr>
              <a:t>Avoid getting/going into the parties if they will eat your sleep time</a:t>
            </a:r>
            <a:endParaRPr sz="1800">
              <a:solidFill>
                <a:srgbClr val="000000"/>
              </a:solidFill>
            </a:endParaRPr>
          </a:p>
          <a:p>
            <a:pPr indent="-342900" lvl="0" marL="457200" rtl="0" algn="l">
              <a:lnSpc>
                <a:spcPct val="115000"/>
              </a:lnSpc>
              <a:spcBef>
                <a:spcPts val="0"/>
              </a:spcBef>
              <a:spcAft>
                <a:spcPts val="0"/>
              </a:spcAft>
              <a:buClr>
                <a:srgbClr val="000000"/>
              </a:buClr>
              <a:buSzPts val="1800"/>
              <a:buFont typeface="Nunito"/>
              <a:buChar char="●"/>
            </a:pPr>
            <a:r>
              <a:rPr lang="en-US" sz="1800">
                <a:solidFill>
                  <a:srgbClr val="000000"/>
                </a:solidFill>
              </a:rPr>
              <a:t>Plan your trip</a:t>
            </a:r>
            <a:endParaRPr sz="1800">
              <a:solidFill>
                <a:srgbClr val="000000"/>
              </a:solidFill>
            </a:endParaRPr>
          </a:p>
          <a:p>
            <a:pPr indent="-342900" lvl="0" marL="457200" rtl="0" algn="l">
              <a:lnSpc>
                <a:spcPct val="115000"/>
              </a:lnSpc>
              <a:spcBef>
                <a:spcPts val="0"/>
              </a:spcBef>
              <a:spcAft>
                <a:spcPts val="0"/>
              </a:spcAft>
              <a:buClr>
                <a:srgbClr val="000000"/>
              </a:buClr>
              <a:buSzPts val="1800"/>
              <a:buFont typeface="Nunito"/>
              <a:buChar char="●"/>
            </a:pPr>
            <a:r>
              <a:rPr lang="en-US" sz="1800">
                <a:solidFill>
                  <a:srgbClr val="000000"/>
                </a:solidFill>
              </a:rPr>
              <a:t>Learn to recognize signs of your sleep</a:t>
            </a:r>
            <a:endParaRPr sz="1800">
              <a:solidFill>
                <a:srgbClr val="000000"/>
              </a:solidFill>
            </a:endParaRPr>
          </a:p>
          <a:p>
            <a:pPr indent="-342900" lvl="0" marL="457200" rtl="0" algn="l">
              <a:lnSpc>
                <a:spcPct val="115000"/>
              </a:lnSpc>
              <a:spcBef>
                <a:spcPts val="0"/>
              </a:spcBef>
              <a:spcAft>
                <a:spcPts val="0"/>
              </a:spcAft>
              <a:buClr>
                <a:srgbClr val="000000"/>
              </a:buClr>
              <a:buSzPts val="1800"/>
              <a:buFont typeface="Nunito"/>
              <a:buChar char="●"/>
            </a:pPr>
            <a:r>
              <a:rPr lang="en-US" sz="1800">
                <a:solidFill>
                  <a:srgbClr val="000000"/>
                </a:solidFill>
              </a:rPr>
              <a:t>Eat sensibly &amp; at regular times- you don’t have to be an overweight to be a driver- drink plenty of water</a:t>
            </a:r>
            <a:endParaRPr sz="1800">
              <a:solidFill>
                <a:srgbClr val="000000"/>
              </a:solidFill>
            </a:endParaRPr>
          </a:p>
          <a:p>
            <a:pPr indent="-342900" lvl="0" marL="457200" rtl="0" algn="l">
              <a:lnSpc>
                <a:spcPct val="115000"/>
              </a:lnSpc>
              <a:spcBef>
                <a:spcPts val="0"/>
              </a:spcBef>
              <a:spcAft>
                <a:spcPts val="0"/>
              </a:spcAft>
              <a:buClr>
                <a:srgbClr val="000000"/>
              </a:buClr>
              <a:buSzPts val="1800"/>
              <a:buFont typeface="Nunito"/>
              <a:buChar char="●"/>
            </a:pPr>
            <a:r>
              <a:rPr lang="en-US" sz="1800">
                <a:solidFill>
                  <a:srgbClr val="000000"/>
                </a:solidFill>
              </a:rPr>
              <a:t> </a:t>
            </a:r>
            <a:r>
              <a:rPr lang="en-US" sz="1800">
                <a:solidFill>
                  <a:srgbClr val="000000"/>
                </a:solidFill>
              </a:rPr>
              <a:t>exercise</a:t>
            </a:r>
            <a:endParaRPr sz="1800">
              <a:solidFill>
                <a:srgbClr val="000000"/>
              </a:solidFill>
            </a:endParaRPr>
          </a:p>
          <a:p>
            <a:pPr indent="-342900" lvl="0" marL="457200" rtl="0" algn="l">
              <a:lnSpc>
                <a:spcPct val="115000"/>
              </a:lnSpc>
              <a:spcBef>
                <a:spcPts val="0"/>
              </a:spcBef>
              <a:spcAft>
                <a:spcPts val="0"/>
              </a:spcAft>
              <a:buClr>
                <a:srgbClr val="000000"/>
              </a:buClr>
              <a:buSzPts val="1800"/>
              <a:buFont typeface="Nunito"/>
              <a:buChar char="●"/>
            </a:pPr>
            <a:r>
              <a:rPr lang="en-US" sz="1800"/>
              <a:t>Talk to your family well in advance</a:t>
            </a:r>
            <a:endParaRPr sz="1800"/>
          </a:p>
          <a:p>
            <a:pPr indent="-342900" lvl="0" marL="457200" rtl="0" algn="l">
              <a:lnSpc>
                <a:spcPct val="115000"/>
              </a:lnSpc>
              <a:spcBef>
                <a:spcPts val="0"/>
              </a:spcBef>
              <a:spcAft>
                <a:spcPts val="0"/>
              </a:spcAft>
              <a:buSzPts val="1800"/>
              <a:buFont typeface="Nunito"/>
              <a:buChar char="●"/>
            </a:pPr>
            <a:r>
              <a:rPr lang="en-US" sz="1800"/>
              <a:t>Be realistic how much sleep you require</a:t>
            </a:r>
            <a:endParaRPr sz="1800"/>
          </a:p>
          <a:p>
            <a:pPr indent="-342900" lvl="0" marL="457200" rtl="0" algn="l">
              <a:lnSpc>
                <a:spcPct val="115000"/>
              </a:lnSpc>
              <a:spcBef>
                <a:spcPts val="0"/>
              </a:spcBef>
              <a:spcAft>
                <a:spcPts val="0"/>
              </a:spcAft>
              <a:buSzPts val="1800"/>
              <a:buFont typeface="Nunito"/>
              <a:buChar char="●"/>
            </a:pPr>
            <a:r>
              <a:rPr lang="en-US" sz="1800"/>
              <a:t>Start your work without sleep debt</a:t>
            </a:r>
            <a:endParaRPr sz="1800"/>
          </a:p>
          <a:p>
            <a:pPr indent="-342900" lvl="0" marL="457200" rtl="0" algn="l">
              <a:lnSpc>
                <a:spcPct val="115000"/>
              </a:lnSpc>
              <a:spcBef>
                <a:spcPts val="0"/>
              </a:spcBef>
              <a:spcAft>
                <a:spcPts val="0"/>
              </a:spcAft>
              <a:buSzPts val="1800"/>
              <a:buFont typeface="Nunito"/>
              <a:buChar char="●"/>
            </a:pPr>
            <a:r>
              <a:rPr lang="en-US" sz="1800"/>
              <a:t>Take regular power naps</a:t>
            </a:r>
            <a:endParaRPr sz="1800"/>
          </a:p>
          <a:p>
            <a:pPr indent="-342900" lvl="0" marL="457200" rtl="0" algn="l">
              <a:lnSpc>
                <a:spcPct val="115000"/>
              </a:lnSpc>
              <a:spcBef>
                <a:spcPts val="0"/>
              </a:spcBef>
              <a:spcAft>
                <a:spcPts val="0"/>
              </a:spcAft>
              <a:buSzPts val="1800"/>
              <a:buFont typeface="Nunito"/>
              <a:buChar char="●"/>
            </a:pPr>
            <a:r>
              <a:rPr lang="en-US" sz="1800"/>
              <a:t>Keep your office at a comfortable temperature</a:t>
            </a:r>
            <a:endParaRPr sz="1800"/>
          </a:p>
          <a:p>
            <a:pPr indent="-342900" lvl="0" marL="457200" rtl="0" algn="l">
              <a:lnSpc>
                <a:spcPct val="115000"/>
              </a:lnSpc>
              <a:spcBef>
                <a:spcPts val="0"/>
              </a:spcBef>
              <a:spcAft>
                <a:spcPts val="0"/>
              </a:spcAft>
              <a:buSzPts val="1800"/>
              <a:buFont typeface="Nunito"/>
              <a:buChar char="●"/>
            </a:pPr>
            <a:r>
              <a:rPr lang="en-US" sz="1800"/>
              <a:t>Never drink alcohol when driving</a:t>
            </a:r>
            <a:endParaRPr sz="1800"/>
          </a:p>
          <a:p>
            <a:pPr indent="0" lvl="0" marL="0" rtl="0" algn="l">
              <a:spcBef>
                <a:spcPts val="1000"/>
              </a:spcBef>
              <a:spcAft>
                <a:spcPts val="0"/>
              </a:spcAft>
              <a:buNone/>
            </a:pPr>
            <a:r>
              <a:t/>
            </a:r>
            <a:endParaRPr/>
          </a:p>
          <a:p>
            <a:pPr indent="-342900" lvl="0" marL="457200" rtl="0" algn="l">
              <a:lnSpc>
                <a:spcPct val="115000"/>
              </a:lnSpc>
              <a:spcBef>
                <a:spcPts val="700"/>
              </a:spcBef>
              <a:spcAft>
                <a:spcPts val="0"/>
              </a:spcAft>
              <a:buClr>
                <a:srgbClr val="000000"/>
              </a:buClr>
              <a:buSzPts val="1800"/>
              <a:buChar char="●"/>
            </a:pPr>
            <a:r>
              <a:t/>
            </a:r>
            <a:endParaRPr sz="1800">
              <a:solidFill>
                <a:srgbClr val="000000"/>
              </a:solidFill>
            </a:endParaRPr>
          </a:p>
          <a:p>
            <a:pPr indent="0" lvl="0" marL="0" rtl="0" algn="l">
              <a:spcBef>
                <a:spcPts val="1000"/>
              </a:spcBef>
              <a:spcAft>
                <a:spcPts val="0"/>
              </a:spcAft>
              <a:buNone/>
            </a:pPr>
            <a:r>
              <a:t/>
            </a:r>
            <a:endParaRPr/>
          </a:p>
        </p:txBody>
      </p:sp>
      <p:sp>
        <p:nvSpPr>
          <p:cNvPr id="260" name="Google Shape;260;p3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Cont.,</a:t>
            </a:r>
            <a:endParaRPr/>
          </a:p>
        </p:txBody>
      </p:sp>
      <p:sp>
        <p:nvSpPr>
          <p:cNvPr id="267" name="Google Shape;267;p3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68" name="Google Shape;268;p31"/>
          <p:cNvPicPr preferRelativeResize="0"/>
          <p:nvPr/>
        </p:nvPicPr>
        <p:blipFill>
          <a:blip r:embed="rId3">
            <a:alphaModFix/>
          </a:blip>
          <a:stretch>
            <a:fillRect/>
          </a:stretch>
        </p:blipFill>
        <p:spPr>
          <a:xfrm>
            <a:off x="458729" y="1332479"/>
            <a:ext cx="8862500" cy="4792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Cont.,</a:t>
            </a:r>
            <a:endParaRPr/>
          </a:p>
        </p:txBody>
      </p:sp>
      <p:sp>
        <p:nvSpPr>
          <p:cNvPr id="275" name="Google Shape;275;p3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76" name="Google Shape;276;p32"/>
          <p:cNvPicPr preferRelativeResize="0"/>
          <p:nvPr/>
        </p:nvPicPr>
        <p:blipFill>
          <a:blip r:embed="rId3">
            <a:alphaModFix/>
          </a:blip>
          <a:stretch>
            <a:fillRect/>
          </a:stretch>
        </p:blipFill>
        <p:spPr>
          <a:xfrm>
            <a:off x="260925" y="973503"/>
            <a:ext cx="9885026" cy="4999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3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82" name="Google Shape;282;p33"/>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Thank</a:t>
            </a:r>
            <a:endParaRPr/>
          </a:p>
        </p:txBody>
      </p:sp>
      <p:sp>
        <p:nvSpPr>
          <p:cNvPr id="283" name="Google Shape;283;p33"/>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Q&amp;A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4"/>
          <p:cNvSpPr txBox="1"/>
          <p:nvPr>
            <p:ph idx="1" type="subTitle"/>
          </p:nvPr>
        </p:nvSpPr>
        <p:spPr>
          <a:xfrm>
            <a:off x="6877481" y="2114988"/>
            <a:ext cx="4891200" cy="437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HSE KOKO Networks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0"/>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p>
            <a:pPr indent="-406400" lvl="0" marL="457200" rtl="0" algn="l">
              <a:lnSpc>
                <a:spcPct val="100000"/>
              </a:lnSpc>
              <a:spcBef>
                <a:spcPts val="1000"/>
              </a:spcBef>
              <a:spcAft>
                <a:spcPts val="0"/>
              </a:spcAft>
              <a:buSzPts val="2800"/>
              <a:buChar char="●"/>
            </a:pPr>
            <a:r>
              <a:rPr lang="en-US"/>
              <a:t>Introduction &amp; key </a:t>
            </a:r>
            <a:r>
              <a:rPr lang="en-US"/>
              <a:t>definitions</a:t>
            </a:r>
            <a:endParaRPr/>
          </a:p>
          <a:p>
            <a:pPr indent="-406400" lvl="0" marL="457200" rtl="0" algn="l">
              <a:lnSpc>
                <a:spcPct val="100000"/>
              </a:lnSpc>
              <a:spcBef>
                <a:spcPts val="0"/>
              </a:spcBef>
              <a:spcAft>
                <a:spcPts val="0"/>
              </a:spcAft>
              <a:buSzPts val="2800"/>
              <a:buChar char="●"/>
            </a:pPr>
            <a:r>
              <a:rPr lang="en-US"/>
              <a:t>Effects of fatigue</a:t>
            </a:r>
            <a:endParaRPr/>
          </a:p>
          <a:p>
            <a:pPr indent="-406400" lvl="0" marL="457200" rtl="0" algn="l">
              <a:lnSpc>
                <a:spcPct val="100000"/>
              </a:lnSpc>
              <a:spcBef>
                <a:spcPts val="0"/>
              </a:spcBef>
              <a:spcAft>
                <a:spcPts val="0"/>
              </a:spcAft>
              <a:buSzPts val="2800"/>
              <a:buChar char="●"/>
            </a:pPr>
            <a:r>
              <a:rPr lang="en-US"/>
              <a:t>Signs of fatigue</a:t>
            </a:r>
            <a:endParaRPr/>
          </a:p>
          <a:p>
            <a:pPr indent="-406400" lvl="0" marL="457200" rtl="0" algn="l">
              <a:lnSpc>
                <a:spcPct val="100000"/>
              </a:lnSpc>
              <a:spcBef>
                <a:spcPts val="0"/>
              </a:spcBef>
              <a:spcAft>
                <a:spcPts val="0"/>
              </a:spcAft>
              <a:buSzPts val="2800"/>
              <a:buChar char="●"/>
            </a:pPr>
            <a:r>
              <a:rPr lang="en-US"/>
              <a:t>How to manage fatigue</a:t>
            </a:r>
            <a:endParaRPr/>
          </a:p>
          <a:p>
            <a:pPr indent="0" lvl="0" marL="0" rtl="0" algn="l">
              <a:lnSpc>
                <a:spcPct val="100000"/>
              </a:lnSpc>
              <a:spcBef>
                <a:spcPts val="1000"/>
              </a:spcBef>
              <a:spcAft>
                <a:spcPts val="10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2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76" name="Google Shape;176;p21"/>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Introduction &amp; definitions</a:t>
            </a:r>
            <a:endParaRPr/>
          </a:p>
        </p:txBody>
      </p:sp>
      <p:sp>
        <p:nvSpPr>
          <p:cNvPr id="177" name="Google Shape;177;p21"/>
          <p:cNvSpPr txBox="1"/>
          <p:nvPr>
            <p:ph idx="1" type="subTitle"/>
          </p:nvPr>
        </p:nvSpPr>
        <p:spPr>
          <a:xfrm>
            <a:off x="472800" y="1027675"/>
            <a:ext cx="4502400" cy="51567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342900" rtl="0" algn="l">
              <a:lnSpc>
                <a:spcPct val="115000"/>
              </a:lnSpc>
              <a:spcBef>
                <a:spcPts val="800"/>
              </a:spcBef>
              <a:spcAft>
                <a:spcPts val="0"/>
              </a:spcAft>
              <a:buNone/>
            </a:pPr>
            <a:r>
              <a:rPr lang="en-US" sz="1800">
                <a:solidFill>
                  <a:srgbClr val="002060"/>
                </a:solidFill>
              </a:rPr>
              <a:t>Def:</a:t>
            </a:r>
            <a:endParaRPr sz="1800">
              <a:solidFill>
                <a:srgbClr val="002060"/>
              </a:solidFill>
            </a:endParaRPr>
          </a:p>
          <a:p>
            <a:pPr indent="0" lvl="0" marL="342900" rtl="0" algn="l">
              <a:lnSpc>
                <a:spcPct val="115000"/>
              </a:lnSpc>
              <a:spcBef>
                <a:spcPts val="800"/>
              </a:spcBef>
              <a:spcAft>
                <a:spcPts val="0"/>
              </a:spcAft>
              <a:buClr>
                <a:schemeClr val="dk1"/>
              </a:buClr>
              <a:buSzPts val="1100"/>
              <a:buFont typeface="Arial"/>
              <a:buNone/>
            </a:pPr>
            <a:r>
              <a:rPr lang="en-US" sz="1800">
                <a:solidFill>
                  <a:srgbClr val="002060"/>
                </a:solidFill>
              </a:rPr>
              <a:t>More than feeling tired &amp; drowsy. State of mental &amp; physical exhaustion</a:t>
            </a:r>
            <a:endParaRPr sz="1800">
              <a:solidFill>
                <a:srgbClr val="002060"/>
              </a:solidFill>
            </a:endParaRPr>
          </a:p>
          <a:p>
            <a:pPr indent="0" lvl="0" marL="342900" rtl="0" algn="l">
              <a:lnSpc>
                <a:spcPct val="115000"/>
              </a:lnSpc>
              <a:spcBef>
                <a:spcPts val="800"/>
              </a:spcBef>
              <a:spcAft>
                <a:spcPts val="0"/>
              </a:spcAft>
              <a:buNone/>
            </a:pPr>
            <a:r>
              <a:rPr lang="en-US" sz="1800">
                <a:solidFill>
                  <a:srgbClr val="002060"/>
                </a:solidFill>
              </a:rPr>
              <a:t>Loss of alertness, drowsy, driving, working  &amp; feeling a sleep</a:t>
            </a:r>
            <a:endParaRPr sz="1800">
              <a:solidFill>
                <a:srgbClr val="002060"/>
              </a:solidFill>
            </a:endParaRPr>
          </a:p>
          <a:p>
            <a:pPr indent="0" lvl="0" marL="342900" rtl="0" algn="l">
              <a:lnSpc>
                <a:spcPct val="115000"/>
              </a:lnSpc>
              <a:spcBef>
                <a:spcPts val="800"/>
              </a:spcBef>
              <a:spcAft>
                <a:spcPts val="0"/>
              </a:spcAft>
              <a:buClr>
                <a:schemeClr val="dk1"/>
              </a:buClr>
              <a:buSzPts val="1100"/>
              <a:buFont typeface="Arial"/>
              <a:buNone/>
            </a:pPr>
            <a:r>
              <a:rPr lang="en-US" sz="1800">
                <a:solidFill>
                  <a:srgbClr val="FF0000"/>
                </a:solidFill>
              </a:rPr>
              <a:t>Fatigue and tiredness are signals from our body that we need to sleep.</a:t>
            </a:r>
            <a:endParaRPr sz="1800">
              <a:solidFill>
                <a:srgbClr val="002060"/>
              </a:solidFill>
            </a:endParaRPr>
          </a:p>
          <a:p>
            <a:pPr indent="0" lvl="0" marL="0" rtl="0" algn="l">
              <a:lnSpc>
                <a:spcPct val="120000"/>
              </a:lnSpc>
              <a:spcBef>
                <a:spcPts val="0"/>
              </a:spcBef>
              <a:spcAft>
                <a:spcPts val="0"/>
              </a:spcAft>
              <a:buNone/>
            </a:pPr>
            <a:r>
              <a:t/>
            </a:r>
            <a:endParaRPr sz="1800"/>
          </a:p>
        </p:txBody>
      </p:sp>
      <p:sp>
        <p:nvSpPr>
          <p:cNvPr id="178" name="Google Shape;178;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179" name="Google Shape;179;p21"/>
          <p:cNvPicPr preferRelativeResize="0"/>
          <p:nvPr/>
        </p:nvPicPr>
        <p:blipFill>
          <a:blip r:embed="rId4">
            <a:alphaModFix/>
          </a:blip>
          <a:stretch>
            <a:fillRect/>
          </a:stretch>
        </p:blipFill>
        <p:spPr>
          <a:xfrm>
            <a:off x="5113525" y="1027677"/>
            <a:ext cx="5941416" cy="5156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Cont,</a:t>
            </a:r>
            <a:endParaRPr/>
          </a:p>
        </p:txBody>
      </p:sp>
      <p:sp>
        <p:nvSpPr>
          <p:cNvPr id="186" name="Google Shape;186;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187" name="Google Shape;187;p22"/>
          <p:cNvPicPr preferRelativeResize="0"/>
          <p:nvPr/>
        </p:nvPicPr>
        <p:blipFill>
          <a:blip r:embed="rId3">
            <a:alphaModFix/>
          </a:blip>
          <a:stretch>
            <a:fillRect/>
          </a:stretch>
        </p:blipFill>
        <p:spPr>
          <a:xfrm>
            <a:off x="152400" y="1027743"/>
            <a:ext cx="4419600" cy="4114800"/>
          </a:xfrm>
          <a:prstGeom prst="rect">
            <a:avLst/>
          </a:prstGeom>
          <a:noFill/>
          <a:ln>
            <a:noFill/>
          </a:ln>
        </p:spPr>
      </p:pic>
      <p:sp>
        <p:nvSpPr>
          <p:cNvPr id="188" name="Google Shape;188;p22"/>
          <p:cNvSpPr txBox="1"/>
          <p:nvPr/>
        </p:nvSpPr>
        <p:spPr>
          <a:xfrm>
            <a:off x="4750000" y="1027750"/>
            <a:ext cx="4216200" cy="78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800"/>
              </a:spcBef>
              <a:spcAft>
                <a:spcPts val="0"/>
              </a:spcAft>
              <a:buNone/>
            </a:pPr>
            <a:r>
              <a:rPr lang="en-US" sz="3200">
                <a:solidFill>
                  <a:srgbClr val="0070C0"/>
                </a:solidFill>
                <a:latin typeface="Nunito"/>
                <a:ea typeface="Nunito"/>
                <a:cs typeface="Nunito"/>
                <a:sym typeface="Nunito"/>
              </a:rPr>
              <a:t>Water we feel thirsty</a:t>
            </a:r>
            <a:endParaRPr sz="3200">
              <a:solidFill>
                <a:srgbClr val="0070C0"/>
              </a:solidFill>
              <a:latin typeface="Nunito"/>
              <a:ea typeface="Nunito"/>
              <a:cs typeface="Nunito"/>
              <a:sym typeface="Nunito"/>
            </a:endParaRPr>
          </a:p>
        </p:txBody>
      </p:sp>
      <p:pic>
        <p:nvPicPr>
          <p:cNvPr id="189" name="Google Shape;189;p22"/>
          <p:cNvPicPr preferRelativeResize="0"/>
          <p:nvPr/>
        </p:nvPicPr>
        <p:blipFill>
          <a:blip r:embed="rId4">
            <a:alphaModFix/>
          </a:blip>
          <a:stretch>
            <a:fillRect/>
          </a:stretch>
        </p:blipFill>
        <p:spPr>
          <a:xfrm>
            <a:off x="7366425" y="1964050"/>
            <a:ext cx="3124200" cy="3581400"/>
          </a:xfrm>
          <a:prstGeom prst="rect">
            <a:avLst/>
          </a:prstGeom>
          <a:noFill/>
          <a:ln>
            <a:noFill/>
          </a:ln>
        </p:spPr>
      </p:pic>
      <p:pic>
        <p:nvPicPr>
          <p:cNvPr id="190" name="Google Shape;190;p22"/>
          <p:cNvPicPr preferRelativeResize="0"/>
          <p:nvPr/>
        </p:nvPicPr>
        <p:blipFill>
          <a:blip r:embed="rId5">
            <a:alphaModFix/>
          </a:blip>
          <a:stretch>
            <a:fillRect/>
          </a:stretch>
        </p:blipFill>
        <p:spPr>
          <a:xfrm>
            <a:off x="152400" y="5142550"/>
            <a:ext cx="3979601" cy="578900"/>
          </a:xfrm>
          <a:prstGeom prst="rect">
            <a:avLst/>
          </a:prstGeom>
          <a:noFill/>
          <a:ln>
            <a:noFill/>
          </a:ln>
        </p:spPr>
      </p:pic>
      <p:pic>
        <p:nvPicPr>
          <p:cNvPr id="191" name="Google Shape;191;p22"/>
          <p:cNvPicPr preferRelativeResize="0"/>
          <p:nvPr/>
        </p:nvPicPr>
        <p:blipFill>
          <a:blip r:embed="rId6">
            <a:alphaModFix/>
          </a:blip>
          <a:stretch>
            <a:fillRect/>
          </a:stretch>
        </p:blipFill>
        <p:spPr>
          <a:xfrm>
            <a:off x="2457125" y="5452250"/>
            <a:ext cx="5104318" cy="831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Current millenium</a:t>
            </a:r>
            <a:endParaRPr/>
          </a:p>
        </p:txBody>
      </p:sp>
      <p:sp>
        <p:nvSpPr>
          <p:cNvPr id="198" name="Google Shape;198;p23"/>
          <p:cNvSpPr txBox="1"/>
          <p:nvPr>
            <p:ph idx="1" type="subTitle"/>
          </p:nvPr>
        </p:nvSpPr>
        <p:spPr>
          <a:xfrm>
            <a:off x="458699" y="1332470"/>
            <a:ext cx="11274600" cy="4851900"/>
          </a:xfrm>
          <a:prstGeom prst="rect">
            <a:avLst/>
          </a:prstGeom>
        </p:spPr>
        <p:txBody>
          <a:bodyPr anchorCtr="0" anchor="t" bIns="45700" lIns="91425" spcFirstLastPara="1" rIns="91425" wrap="square" tIns="45700">
            <a:noAutofit/>
          </a:bodyPr>
          <a:lstStyle/>
          <a:p>
            <a:pPr indent="-342900" lvl="0" marL="457200" rtl="0" algn="l">
              <a:lnSpc>
                <a:spcPct val="115000"/>
              </a:lnSpc>
              <a:spcBef>
                <a:spcPts val="800"/>
              </a:spcBef>
              <a:spcAft>
                <a:spcPts val="0"/>
              </a:spcAft>
              <a:buClr>
                <a:srgbClr val="7030A0"/>
              </a:buClr>
              <a:buSzPts val="1800"/>
              <a:buFont typeface="Nunito"/>
              <a:buChar char="●"/>
            </a:pPr>
            <a:r>
              <a:rPr lang="en-US" sz="1800">
                <a:solidFill>
                  <a:srgbClr val="7030A0"/>
                </a:solidFill>
              </a:rPr>
              <a:t>Kenyans live busy lives; trying to balance the demands of family and work and leisure not easy</a:t>
            </a:r>
            <a:endParaRPr sz="1800">
              <a:solidFill>
                <a:srgbClr val="7030A0"/>
              </a:solidFill>
            </a:endParaRPr>
          </a:p>
          <a:p>
            <a:pPr indent="0" lvl="0" marL="457200" rtl="0" algn="l">
              <a:lnSpc>
                <a:spcPct val="115000"/>
              </a:lnSpc>
              <a:spcBef>
                <a:spcPts val="800"/>
              </a:spcBef>
              <a:spcAft>
                <a:spcPts val="0"/>
              </a:spcAft>
              <a:buNone/>
            </a:pPr>
            <a:r>
              <a:t/>
            </a:r>
            <a:endParaRPr sz="1800">
              <a:solidFill>
                <a:srgbClr val="7030A0"/>
              </a:solidFill>
            </a:endParaRPr>
          </a:p>
          <a:p>
            <a:pPr indent="-342900" lvl="0" marL="457200" rtl="0" algn="l">
              <a:lnSpc>
                <a:spcPct val="115000"/>
              </a:lnSpc>
              <a:spcBef>
                <a:spcPts val="800"/>
              </a:spcBef>
              <a:spcAft>
                <a:spcPts val="0"/>
              </a:spcAft>
              <a:buClr>
                <a:srgbClr val="7030A0"/>
              </a:buClr>
              <a:buSzPts val="1800"/>
              <a:buFont typeface="Nunito"/>
              <a:buChar char="●"/>
            </a:pPr>
            <a:r>
              <a:rPr lang="en-US" sz="1800">
                <a:solidFill>
                  <a:srgbClr val="7030A0"/>
                </a:solidFill>
              </a:rPr>
              <a:t>Economic pressure &amp; expected demands means people generally working longer hours than a couple of years ago</a:t>
            </a:r>
            <a:endParaRPr sz="1800">
              <a:solidFill>
                <a:srgbClr val="7030A0"/>
              </a:solidFill>
            </a:endParaRPr>
          </a:p>
          <a:p>
            <a:pPr indent="0" lvl="0" marL="457200" rtl="0" algn="l">
              <a:lnSpc>
                <a:spcPct val="115000"/>
              </a:lnSpc>
              <a:spcBef>
                <a:spcPts val="800"/>
              </a:spcBef>
              <a:spcAft>
                <a:spcPts val="0"/>
              </a:spcAft>
              <a:buNone/>
            </a:pPr>
            <a:r>
              <a:t/>
            </a:r>
            <a:endParaRPr sz="1800">
              <a:solidFill>
                <a:srgbClr val="7030A0"/>
              </a:solidFill>
            </a:endParaRPr>
          </a:p>
          <a:p>
            <a:pPr indent="-342900" lvl="0" marL="457200" rtl="0" algn="l">
              <a:lnSpc>
                <a:spcPct val="115000"/>
              </a:lnSpc>
              <a:spcBef>
                <a:spcPts val="800"/>
              </a:spcBef>
              <a:spcAft>
                <a:spcPts val="0"/>
              </a:spcAft>
              <a:buClr>
                <a:srgbClr val="FF0000"/>
              </a:buClr>
              <a:buSzPts val="1800"/>
              <a:buFont typeface="Nunito"/>
              <a:buChar char="●"/>
            </a:pPr>
            <a:r>
              <a:rPr lang="en-US" sz="1800">
                <a:solidFill>
                  <a:srgbClr val="FF0000"/>
                </a:solidFill>
              </a:rPr>
              <a:t>Many are getting less sleep. Before modern world had electricity sleep was 9 hrs </a:t>
            </a:r>
            <a:r>
              <a:rPr lang="en-US" sz="1800">
                <a:solidFill>
                  <a:srgbClr val="FF0000"/>
                </a:solidFill>
              </a:rPr>
              <a:t>average</a:t>
            </a:r>
            <a:r>
              <a:rPr lang="en-US" sz="1800">
                <a:solidFill>
                  <a:srgbClr val="FF0000"/>
                </a:solidFill>
              </a:rPr>
              <a:t>;1950’s 7- 8 hrs; people lived longer and health; they were jovial. Today more consider 8 hrs sleep a luxury; stress, poor </a:t>
            </a:r>
            <a:r>
              <a:rPr lang="en-US" sz="1800">
                <a:solidFill>
                  <a:srgbClr val="FF0000"/>
                </a:solidFill>
              </a:rPr>
              <a:t>memory</a:t>
            </a:r>
            <a:r>
              <a:rPr lang="en-US" sz="1800">
                <a:solidFill>
                  <a:srgbClr val="FF0000"/>
                </a:solidFill>
              </a:rPr>
              <a:t> and headache etc are the </a:t>
            </a:r>
            <a:r>
              <a:rPr lang="en-US" sz="1800">
                <a:solidFill>
                  <a:srgbClr val="FF0000"/>
                </a:solidFill>
              </a:rPr>
              <a:t>repercussions</a:t>
            </a:r>
            <a:endParaRPr sz="1800">
              <a:solidFill>
                <a:srgbClr val="FF0000"/>
              </a:solidFill>
            </a:endParaRPr>
          </a:p>
          <a:p>
            <a:pPr indent="0" lvl="0" marL="457200" rtl="0" algn="l">
              <a:lnSpc>
                <a:spcPct val="115000"/>
              </a:lnSpc>
              <a:spcBef>
                <a:spcPts val="800"/>
              </a:spcBef>
              <a:spcAft>
                <a:spcPts val="0"/>
              </a:spcAft>
              <a:buNone/>
            </a:pPr>
            <a:r>
              <a:t/>
            </a:r>
            <a:endParaRPr sz="1800">
              <a:solidFill>
                <a:srgbClr val="FF0000"/>
              </a:solidFill>
            </a:endParaRPr>
          </a:p>
          <a:p>
            <a:pPr indent="-342900" lvl="0" marL="457200" rtl="0" algn="l">
              <a:lnSpc>
                <a:spcPct val="115000"/>
              </a:lnSpc>
              <a:spcBef>
                <a:spcPts val="800"/>
              </a:spcBef>
              <a:spcAft>
                <a:spcPts val="0"/>
              </a:spcAft>
              <a:buClr>
                <a:srgbClr val="FF0000"/>
              </a:buClr>
              <a:buSzPts val="1800"/>
              <a:buFont typeface="Nunito"/>
              <a:buChar char="●"/>
            </a:pPr>
            <a:r>
              <a:rPr lang="en-US" sz="1800">
                <a:solidFill>
                  <a:srgbClr val="FF0000"/>
                </a:solidFill>
              </a:rPr>
              <a:t>Trucks are becoming mobile warehouses as sellers keep minimum stocks and work on just-in-time principle. Meaning more pressure on companies and </a:t>
            </a:r>
            <a:r>
              <a:rPr lang="en-US" sz="1800">
                <a:solidFill>
                  <a:srgbClr val="FF0000"/>
                </a:solidFill>
              </a:rPr>
              <a:t>implementers </a:t>
            </a:r>
            <a:r>
              <a:rPr lang="en-US" sz="1800">
                <a:solidFill>
                  <a:srgbClr val="FF0000"/>
                </a:solidFill>
              </a:rPr>
              <a:t>with expectations of longer hours on the laptop, calls or behind the wheel.</a:t>
            </a:r>
            <a:endParaRPr sz="1800">
              <a:solidFill>
                <a:srgbClr val="FF0000"/>
              </a:solidFill>
            </a:endParaRPr>
          </a:p>
          <a:p>
            <a:pPr indent="0" lvl="0" marL="457200" rtl="0" algn="l">
              <a:lnSpc>
                <a:spcPct val="115000"/>
              </a:lnSpc>
              <a:spcBef>
                <a:spcPts val="800"/>
              </a:spcBef>
              <a:spcAft>
                <a:spcPts val="0"/>
              </a:spcAft>
              <a:buNone/>
            </a:pPr>
            <a:r>
              <a:t/>
            </a:r>
            <a:endParaRPr sz="1800">
              <a:solidFill>
                <a:srgbClr val="7030A0"/>
              </a:solidFill>
            </a:endParaRPr>
          </a:p>
          <a:p>
            <a:pPr indent="0" lvl="0" marL="0" rtl="0" algn="l">
              <a:spcBef>
                <a:spcPts val="1000"/>
              </a:spcBef>
              <a:spcAft>
                <a:spcPts val="0"/>
              </a:spcAft>
              <a:buNone/>
            </a:pPr>
            <a:r>
              <a:t/>
            </a:r>
            <a:endParaRPr sz="1800"/>
          </a:p>
        </p:txBody>
      </p:sp>
      <p:sp>
        <p:nvSpPr>
          <p:cNvPr id="199" name="Google Shape;199;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Short term effect of fatigue</a:t>
            </a:r>
            <a:endParaRPr/>
          </a:p>
        </p:txBody>
      </p:sp>
      <p:sp>
        <p:nvSpPr>
          <p:cNvPr id="206" name="Google Shape;206;p24"/>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sz="1800"/>
              <a:t>Growling at a colleague, customer and family members</a:t>
            </a:r>
            <a:endParaRPr sz="1800"/>
          </a:p>
          <a:p>
            <a:pPr indent="-342900" lvl="0" marL="457200" rtl="0" algn="l">
              <a:spcBef>
                <a:spcPts val="0"/>
              </a:spcBef>
              <a:spcAft>
                <a:spcPts val="0"/>
              </a:spcAft>
              <a:buSzPts val="1800"/>
              <a:buChar char="●"/>
            </a:pPr>
            <a:r>
              <a:rPr lang="en-US" sz="1800"/>
              <a:t>Loss of </a:t>
            </a:r>
            <a:r>
              <a:rPr lang="en-US" sz="1800"/>
              <a:t>alertness &amp; poor judgment</a:t>
            </a:r>
            <a:endParaRPr sz="1800"/>
          </a:p>
          <a:p>
            <a:pPr indent="-342900" lvl="0" marL="457200" rtl="0" algn="l">
              <a:spcBef>
                <a:spcPts val="0"/>
              </a:spcBef>
              <a:spcAft>
                <a:spcPts val="0"/>
              </a:spcAft>
              <a:buSzPts val="1800"/>
              <a:buChar char="●"/>
            </a:pPr>
            <a:r>
              <a:rPr lang="en-US" sz="1800"/>
              <a:t>Slower reaction time</a:t>
            </a:r>
            <a:endParaRPr sz="1800"/>
          </a:p>
          <a:p>
            <a:pPr indent="-342900" lvl="0" marL="457200" rtl="0" algn="l">
              <a:spcBef>
                <a:spcPts val="0"/>
              </a:spcBef>
              <a:spcAft>
                <a:spcPts val="0"/>
              </a:spcAft>
              <a:buSzPts val="1800"/>
              <a:buChar char="●"/>
            </a:pPr>
            <a:r>
              <a:rPr lang="en-US" sz="1800"/>
              <a:t>Poor </a:t>
            </a:r>
            <a:r>
              <a:rPr lang="en-US" sz="1800"/>
              <a:t>memory</a:t>
            </a:r>
            <a:endParaRPr sz="1800"/>
          </a:p>
          <a:p>
            <a:pPr indent="-342900" lvl="0" marL="457200" rtl="0" algn="l">
              <a:spcBef>
                <a:spcPts val="0"/>
              </a:spcBef>
              <a:spcAft>
                <a:spcPts val="0"/>
              </a:spcAft>
              <a:buSzPts val="1800"/>
              <a:buChar char="●"/>
            </a:pPr>
            <a:r>
              <a:rPr lang="en-US" sz="1800"/>
              <a:t>Bad moods</a:t>
            </a:r>
            <a:endParaRPr sz="1800"/>
          </a:p>
          <a:p>
            <a:pPr indent="-342900" lvl="0" marL="457200" rtl="0" algn="l">
              <a:spcBef>
                <a:spcPts val="0"/>
              </a:spcBef>
              <a:spcAft>
                <a:spcPts val="0"/>
              </a:spcAft>
              <a:buSzPts val="1800"/>
              <a:buChar char="●"/>
            </a:pPr>
            <a:r>
              <a:rPr lang="en-US" sz="1800"/>
              <a:t>Overreacting </a:t>
            </a:r>
            <a:endParaRPr sz="1800"/>
          </a:p>
          <a:p>
            <a:pPr indent="-342900" lvl="0" marL="457200" rtl="0" algn="l">
              <a:spcBef>
                <a:spcPts val="0"/>
              </a:spcBef>
              <a:spcAft>
                <a:spcPts val="0"/>
              </a:spcAft>
              <a:buSzPts val="1800"/>
              <a:buChar char="●"/>
            </a:pPr>
            <a:r>
              <a:rPr lang="en-US" sz="1800"/>
              <a:t>Blurred vision</a:t>
            </a:r>
            <a:endParaRPr sz="1800"/>
          </a:p>
          <a:p>
            <a:pPr indent="-342900" lvl="0" marL="457200" rtl="0" algn="l">
              <a:spcBef>
                <a:spcPts val="0"/>
              </a:spcBef>
              <a:spcAft>
                <a:spcPts val="0"/>
              </a:spcAft>
              <a:buSzPts val="1800"/>
              <a:buChar char="●"/>
            </a:pPr>
            <a:r>
              <a:rPr lang="en-US" sz="1800"/>
              <a:t>You miss your turning point</a:t>
            </a:r>
            <a:endParaRPr sz="1800"/>
          </a:p>
          <a:p>
            <a:pPr indent="0" lvl="0" marL="0" rtl="0" algn="l">
              <a:spcBef>
                <a:spcPts val="1000"/>
              </a:spcBef>
              <a:spcAft>
                <a:spcPts val="0"/>
              </a:spcAft>
              <a:buNone/>
            </a:pPr>
            <a:r>
              <a:t/>
            </a:r>
            <a:endParaRPr sz="1800"/>
          </a:p>
          <a:p>
            <a:pPr indent="0" lvl="0" marL="0" rtl="0" algn="l">
              <a:spcBef>
                <a:spcPts val="1000"/>
              </a:spcBef>
              <a:spcAft>
                <a:spcPts val="0"/>
              </a:spcAft>
              <a:buNone/>
            </a:pPr>
            <a:r>
              <a:t/>
            </a:r>
            <a:endParaRPr/>
          </a:p>
        </p:txBody>
      </p:sp>
      <p:sp>
        <p:nvSpPr>
          <p:cNvPr id="207" name="Google Shape;207;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08" name="Google Shape;208;p24"/>
          <p:cNvPicPr preferRelativeResize="0"/>
          <p:nvPr/>
        </p:nvPicPr>
        <p:blipFill>
          <a:blip r:embed="rId3">
            <a:alphaModFix/>
          </a:blip>
          <a:stretch>
            <a:fillRect/>
          </a:stretch>
        </p:blipFill>
        <p:spPr>
          <a:xfrm>
            <a:off x="4766674" y="2880888"/>
            <a:ext cx="2973625" cy="3032575"/>
          </a:xfrm>
          <a:prstGeom prst="rect">
            <a:avLst/>
          </a:prstGeom>
          <a:noFill/>
          <a:ln>
            <a:noFill/>
          </a:ln>
        </p:spPr>
      </p:pic>
      <p:pic>
        <p:nvPicPr>
          <p:cNvPr id="209" name="Google Shape;209;p24"/>
          <p:cNvPicPr preferRelativeResize="0"/>
          <p:nvPr/>
        </p:nvPicPr>
        <p:blipFill>
          <a:blip r:embed="rId4">
            <a:alphaModFix/>
          </a:blip>
          <a:stretch>
            <a:fillRect/>
          </a:stretch>
        </p:blipFill>
        <p:spPr>
          <a:xfrm>
            <a:off x="7922050" y="2853875"/>
            <a:ext cx="3437350" cy="3086600"/>
          </a:xfrm>
          <a:prstGeom prst="rect">
            <a:avLst/>
          </a:prstGeom>
          <a:noFill/>
          <a:ln>
            <a:noFill/>
          </a:ln>
        </p:spPr>
      </p:pic>
      <p:sp>
        <p:nvSpPr>
          <p:cNvPr id="210" name="Google Shape;210;p24"/>
          <p:cNvSpPr txBox="1"/>
          <p:nvPr/>
        </p:nvSpPr>
        <p:spPr>
          <a:xfrm>
            <a:off x="548450" y="5355500"/>
            <a:ext cx="37338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one sleepless night can have an effect similar to drinking too much alcohol</a:t>
            </a:r>
            <a:endParaRPr>
              <a:latin typeface="Nunito SemiBold"/>
              <a:ea typeface="Nunito SemiBold"/>
              <a:cs typeface="Nunito SemiBold"/>
              <a:sym typeface="Nunit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Long term effects</a:t>
            </a:r>
            <a:endParaRPr/>
          </a:p>
        </p:txBody>
      </p:sp>
      <p:sp>
        <p:nvSpPr>
          <p:cNvPr id="217" name="Google Shape;217;p25"/>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Char char="●"/>
            </a:pPr>
            <a:r>
              <a:rPr lang="en-US"/>
              <a:t>Heart diseases </a:t>
            </a:r>
            <a:endParaRPr/>
          </a:p>
          <a:p>
            <a:pPr indent="-406400" lvl="0" marL="457200" rtl="0" algn="l">
              <a:spcBef>
                <a:spcPts val="0"/>
              </a:spcBef>
              <a:spcAft>
                <a:spcPts val="0"/>
              </a:spcAft>
              <a:buSzPts val="2800"/>
              <a:buChar char="●"/>
            </a:pPr>
            <a:r>
              <a:rPr lang="en-US"/>
              <a:t>Diabetes</a:t>
            </a:r>
            <a:endParaRPr/>
          </a:p>
          <a:p>
            <a:pPr indent="-406400" lvl="0" marL="457200" rtl="0" algn="l">
              <a:spcBef>
                <a:spcPts val="0"/>
              </a:spcBef>
              <a:spcAft>
                <a:spcPts val="0"/>
              </a:spcAft>
              <a:buSzPts val="2800"/>
              <a:buChar char="●"/>
            </a:pPr>
            <a:r>
              <a:rPr lang="en-US"/>
              <a:t>High blood pressure</a:t>
            </a:r>
            <a:endParaRPr/>
          </a:p>
          <a:p>
            <a:pPr indent="-406400" lvl="0" marL="457200" rtl="0" algn="l">
              <a:spcBef>
                <a:spcPts val="0"/>
              </a:spcBef>
              <a:spcAft>
                <a:spcPts val="0"/>
              </a:spcAft>
              <a:buSzPts val="2800"/>
              <a:buChar char="●"/>
            </a:pPr>
            <a:r>
              <a:rPr lang="en-US"/>
              <a:t>Gastrointestinal disorders</a:t>
            </a:r>
            <a:endParaRPr/>
          </a:p>
          <a:p>
            <a:pPr indent="-406400" lvl="0" marL="457200" rtl="0" algn="l">
              <a:spcBef>
                <a:spcPts val="0"/>
              </a:spcBef>
              <a:spcAft>
                <a:spcPts val="0"/>
              </a:spcAft>
              <a:buSzPts val="2800"/>
              <a:buChar char="●"/>
            </a:pPr>
            <a:r>
              <a:rPr lang="en-US"/>
              <a:t>Lower </a:t>
            </a:r>
            <a:r>
              <a:rPr lang="en-US"/>
              <a:t>fertility &amp; Immune systems</a:t>
            </a:r>
            <a:endParaRPr/>
          </a:p>
          <a:p>
            <a:pPr indent="-406400" lvl="0" marL="457200" rtl="0" algn="l">
              <a:spcBef>
                <a:spcPts val="0"/>
              </a:spcBef>
              <a:spcAft>
                <a:spcPts val="0"/>
              </a:spcAft>
              <a:buSzPts val="2800"/>
              <a:buChar char="●"/>
            </a:pPr>
            <a:r>
              <a:rPr lang="en-US"/>
              <a:t>Anxiety</a:t>
            </a:r>
            <a:endParaRPr/>
          </a:p>
          <a:p>
            <a:pPr indent="-406400" lvl="0" marL="457200" rtl="0" algn="l">
              <a:spcBef>
                <a:spcPts val="0"/>
              </a:spcBef>
              <a:spcAft>
                <a:spcPts val="0"/>
              </a:spcAft>
              <a:buSzPts val="2800"/>
              <a:buChar char="●"/>
            </a:pPr>
            <a:r>
              <a:rPr lang="en-US"/>
              <a:t>depresion</a:t>
            </a:r>
            <a:endParaRPr/>
          </a:p>
        </p:txBody>
      </p:sp>
      <p:sp>
        <p:nvSpPr>
          <p:cNvPr id="218" name="Google Shape;218;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What causes fatigue- Body clock factor</a:t>
            </a:r>
            <a:endParaRPr/>
          </a:p>
        </p:txBody>
      </p:sp>
      <p:sp>
        <p:nvSpPr>
          <p:cNvPr id="225" name="Google Shape;225;p26"/>
          <p:cNvSpPr txBox="1"/>
          <p:nvPr>
            <p:ph idx="1" type="subTitle"/>
          </p:nvPr>
        </p:nvSpPr>
        <p:spPr>
          <a:xfrm>
            <a:off x="458725" y="1332475"/>
            <a:ext cx="5598600" cy="4851900"/>
          </a:xfrm>
          <a:prstGeom prst="rect">
            <a:avLst/>
          </a:prstGeom>
        </p:spPr>
        <p:txBody>
          <a:bodyPr anchorCtr="0" anchor="t" bIns="45700" lIns="91425" spcFirstLastPara="1" rIns="91425" wrap="square" tIns="45700">
            <a:noAutofit/>
          </a:bodyPr>
          <a:lstStyle/>
          <a:p>
            <a:pPr indent="-381000" lvl="0" marL="457200" rtl="0" algn="l">
              <a:lnSpc>
                <a:spcPct val="115000"/>
              </a:lnSpc>
              <a:spcBef>
                <a:spcPts val="600"/>
              </a:spcBef>
              <a:spcAft>
                <a:spcPts val="0"/>
              </a:spcAft>
              <a:buClr>
                <a:srgbClr val="002060"/>
              </a:buClr>
              <a:buSzPts val="2400"/>
              <a:buFont typeface="Nunito"/>
              <a:buChar char="●"/>
            </a:pPr>
            <a:r>
              <a:rPr lang="en-US" sz="2400">
                <a:solidFill>
                  <a:srgbClr val="002060"/>
                </a:solidFill>
              </a:rPr>
              <a:t>Your body runs on a natural biological cycle of 24-26 hours. This is called circadian rhythm( about a day)</a:t>
            </a:r>
            <a:endParaRPr sz="2400">
              <a:solidFill>
                <a:srgbClr val="002060"/>
              </a:solidFill>
            </a:endParaRPr>
          </a:p>
          <a:p>
            <a:pPr indent="0" lvl="0" marL="0" rtl="0" algn="l">
              <a:lnSpc>
                <a:spcPct val="115000"/>
              </a:lnSpc>
              <a:spcBef>
                <a:spcPts val="600"/>
              </a:spcBef>
              <a:spcAft>
                <a:spcPts val="0"/>
              </a:spcAft>
              <a:buNone/>
            </a:pPr>
            <a:r>
              <a:t/>
            </a:r>
            <a:endParaRPr sz="2400">
              <a:solidFill>
                <a:srgbClr val="002060"/>
              </a:solidFill>
            </a:endParaRPr>
          </a:p>
          <a:p>
            <a:pPr indent="-381000" lvl="0" marL="457200" rtl="0" algn="l">
              <a:lnSpc>
                <a:spcPct val="115000"/>
              </a:lnSpc>
              <a:spcBef>
                <a:spcPts val="600"/>
              </a:spcBef>
              <a:spcAft>
                <a:spcPts val="0"/>
              </a:spcAft>
              <a:buClr>
                <a:srgbClr val="002060"/>
              </a:buClr>
              <a:buSzPts val="2400"/>
              <a:buFont typeface="Calibri"/>
              <a:buChar char="●"/>
            </a:pPr>
            <a:r>
              <a:rPr lang="en-US" sz="2400">
                <a:solidFill>
                  <a:srgbClr val="002060"/>
                </a:solidFill>
              </a:rPr>
              <a:t>We all have body clock. Your body clock synchronizes your body rhythms &amp; helps you to conserve resources when the rhythms are out of “synch” you get affected</a:t>
            </a:r>
            <a:r>
              <a:rPr lang="en-US" sz="2400">
                <a:solidFill>
                  <a:srgbClr val="002060"/>
                </a:solidFill>
                <a:latin typeface="Calibri"/>
                <a:ea typeface="Calibri"/>
                <a:cs typeface="Calibri"/>
                <a:sym typeface="Calibri"/>
              </a:rPr>
              <a:t>. </a:t>
            </a:r>
            <a:endParaRPr sz="2400">
              <a:solidFill>
                <a:srgbClr val="002060"/>
              </a:solidFill>
              <a:latin typeface="Calibri"/>
              <a:ea typeface="Calibri"/>
              <a:cs typeface="Calibri"/>
              <a:sym typeface="Calibri"/>
            </a:endParaRPr>
          </a:p>
          <a:p>
            <a:pPr indent="0" lvl="0" marL="0" rtl="0" algn="l">
              <a:spcBef>
                <a:spcPts val="1000"/>
              </a:spcBef>
              <a:spcAft>
                <a:spcPts val="0"/>
              </a:spcAft>
              <a:buNone/>
            </a:pPr>
            <a:r>
              <a:t/>
            </a:r>
            <a:endParaRPr/>
          </a:p>
        </p:txBody>
      </p:sp>
      <p:sp>
        <p:nvSpPr>
          <p:cNvPr id="226" name="Google Shape;226;p2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27" name="Google Shape;227;p26"/>
          <p:cNvPicPr preferRelativeResize="0"/>
          <p:nvPr/>
        </p:nvPicPr>
        <p:blipFill>
          <a:blip r:embed="rId3">
            <a:alphaModFix/>
          </a:blip>
          <a:stretch>
            <a:fillRect/>
          </a:stretch>
        </p:blipFill>
        <p:spPr>
          <a:xfrm>
            <a:off x="6856175" y="1182318"/>
            <a:ext cx="4038600" cy="4038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Cont,</a:t>
            </a:r>
            <a:endParaRPr/>
          </a:p>
        </p:txBody>
      </p:sp>
      <p:sp>
        <p:nvSpPr>
          <p:cNvPr id="234" name="Google Shape;234;p27"/>
          <p:cNvSpPr txBox="1"/>
          <p:nvPr>
            <p:ph idx="1" type="subTitle"/>
          </p:nvPr>
        </p:nvSpPr>
        <p:spPr>
          <a:xfrm>
            <a:off x="458725" y="1332475"/>
            <a:ext cx="56268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solidFill>
                  <a:srgbClr val="FF0000"/>
                </a:solidFill>
              </a:rPr>
              <a:t>Your body clock programs you to sleep at night and stay awake during the day. Inside your brain above your eyes is a group of 10000 nerves cells that program you to respond to night &amp; day as the seasons changes</a:t>
            </a:r>
            <a:endParaRPr/>
          </a:p>
        </p:txBody>
      </p:sp>
      <p:sp>
        <p:nvSpPr>
          <p:cNvPr id="235" name="Google Shape;235;p2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36" name="Google Shape;236;p27"/>
          <p:cNvPicPr preferRelativeResize="0"/>
          <p:nvPr/>
        </p:nvPicPr>
        <p:blipFill>
          <a:blip r:embed="rId3">
            <a:alphaModFix/>
          </a:blip>
          <a:stretch>
            <a:fillRect/>
          </a:stretch>
        </p:blipFill>
        <p:spPr>
          <a:xfrm>
            <a:off x="6237925" y="1027752"/>
            <a:ext cx="5760700" cy="4131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